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3" r:id="rId4"/>
    <p:sldId id="289" r:id="rId5"/>
    <p:sldId id="305" r:id="rId6"/>
    <p:sldId id="306" r:id="rId7"/>
    <p:sldId id="288" r:id="rId8"/>
    <p:sldId id="304" r:id="rId9"/>
    <p:sldId id="290" r:id="rId10"/>
    <p:sldId id="282" r:id="rId11"/>
    <p:sldId id="286" r:id="rId12"/>
    <p:sldId id="260" r:id="rId13"/>
    <p:sldId id="259" r:id="rId14"/>
    <p:sldId id="291" r:id="rId15"/>
    <p:sldId id="284" r:id="rId16"/>
    <p:sldId id="307" r:id="rId17"/>
    <p:sldId id="261" r:id="rId18"/>
    <p:sldId id="262" r:id="rId19"/>
    <p:sldId id="292" r:id="rId20"/>
    <p:sldId id="283" r:id="rId21"/>
    <p:sldId id="285" r:id="rId22"/>
    <p:sldId id="294" r:id="rId23"/>
    <p:sldId id="293" r:id="rId24"/>
    <p:sldId id="263" r:id="rId25"/>
    <p:sldId id="295" r:id="rId26"/>
    <p:sldId id="296" r:id="rId27"/>
    <p:sldId id="297" r:id="rId28"/>
    <p:sldId id="298" r:id="rId29"/>
    <p:sldId id="264" r:id="rId30"/>
    <p:sldId id="299" r:id="rId31"/>
    <p:sldId id="300" r:id="rId32"/>
    <p:sldId id="308" r:id="rId33"/>
    <p:sldId id="287" r:id="rId34"/>
    <p:sldId id="271" r:id="rId35"/>
    <p:sldId id="277" r:id="rId36"/>
    <p:sldId id="270" r:id="rId37"/>
    <p:sldId id="339" r:id="rId38"/>
    <p:sldId id="272" r:id="rId39"/>
    <p:sldId id="302" r:id="rId40"/>
    <p:sldId id="301" r:id="rId41"/>
    <p:sldId id="273" r:id="rId42"/>
    <p:sldId id="274" r:id="rId43"/>
    <p:sldId id="275" r:id="rId44"/>
    <p:sldId id="276" r:id="rId45"/>
    <p:sldId id="329" r:id="rId46"/>
    <p:sldId id="330" r:id="rId47"/>
    <p:sldId id="331" r:id="rId48"/>
    <p:sldId id="332" r:id="rId49"/>
    <p:sldId id="333" r:id="rId50"/>
    <p:sldId id="334" r:id="rId51"/>
    <p:sldId id="335" r:id="rId52"/>
    <p:sldId id="336" r:id="rId53"/>
    <p:sldId id="337" r:id="rId54"/>
    <p:sldId id="33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40" r:id="rId70"/>
    <p:sldId id="323" r:id="rId71"/>
    <p:sldId id="324" r:id="rId72"/>
    <p:sldId id="325" r:id="rId73"/>
    <p:sldId id="326" r:id="rId74"/>
    <p:sldId id="327" r:id="rId75"/>
    <p:sldId id="328" r:id="rId7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Zadana sekcija" id="{CA279C8A-176A-4B65-8222-606C313DEAD4}">
          <p14:sldIdLst>
            <p14:sldId id="256"/>
            <p14:sldId id="257"/>
            <p14:sldId id="303"/>
            <p14:sldId id="289"/>
            <p14:sldId id="305"/>
            <p14:sldId id="306"/>
            <p14:sldId id="288"/>
            <p14:sldId id="304"/>
            <p14:sldId id="290"/>
            <p14:sldId id="282"/>
            <p14:sldId id="286"/>
            <p14:sldId id="260"/>
            <p14:sldId id="259"/>
            <p14:sldId id="291"/>
            <p14:sldId id="284"/>
            <p14:sldId id="307"/>
            <p14:sldId id="261"/>
            <p14:sldId id="262"/>
            <p14:sldId id="292"/>
            <p14:sldId id="283"/>
            <p14:sldId id="285"/>
            <p14:sldId id="294"/>
            <p14:sldId id="293"/>
            <p14:sldId id="263"/>
            <p14:sldId id="295"/>
            <p14:sldId id="296"/>
            <p14:sldId id="297"/>
            <p14:sldId id="298"/>
            <p14:sldId id="264"/>
            <p14:sldId id="299"/>
            <p14:sldId id="300"/>
            <p14:sldId id="308"/>
            <p14:sldId id="287"/>
            <p14:sldId id="271"/>
            <p14:sldId id="277"/>
            <p14:sldId id="270"/>
            <p14:sldId id="339"/>
            <p14:sldId id="272"/>
            <p14:sldId id="302"/>
            <p14:sldId id="301"/>
            <p14:sldId id="273"/>
            <p14:sldId id="274"/>
            <p14:sldId id="275"/>
            <p14:sldId id="276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40"/>
            <p14:sldId id="323"/>
            <p14:sldId id="324"/>
            <p14:sldId id="325"/>
            <p14:sldId id="326"/>
            <p14:sldId id="327"/>
            <p14:sldId id="328"/>
          </p14:sldIdLst>
        </p14:section>
        <p14:section name="Sekcija bez naslova" id="{A84A8633-D7CB-4259-A387-494F0486CA63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 smtClean="0"/>
              <a:t>Uredite stil podnaslova matrice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81697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2170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3949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2688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5329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7220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004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48926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8000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0176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477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D574F-7382-4479-9362-C9E1B408CFCC}" type="datetimeFigureOut">
              <a:rPr lang="hr-HR" smtClean="0"/>
              <a:t>15.1.2019.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175EE-3336-4379-98CC-629BB98BFB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875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ssachusetts_Route_128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Cornell_University" TargetMode="External"/><Relationship Id="rId13" Type="http://schemas.openxmlformats.org/officeDocument/2006/relationships/hyperlink" Target="https://en.wikipedia.org/wiki/Harvard_University" TargetMode="External"/><Relationship Id="rId18" Type="http://schemas.openxmlformats.org/officeDocument/2006/relationships/hyperlink" Target="https://en.wikipedia.org/wiki/New_Jersey" TargetMode="External"/><Relationship Id="rId3" Type="http://schemas.openxmlformats.org/officeDocument/2006/relationships/hyperlink" Target="https://en.wikipedia.org/wiki/Providence,_Rhode_Island" TargetMode="External"/><Relationship Id="rId21" Type="http://schemas.openxmlformats.org/officeDocument/2006/relationships/hyperlink" Target="https://en.wikipedia.org/wiki/Pennsylvania" TargetMode="External"/><Relationship Id="rId7" Type="http://schemas.openxmlformats.org/officeDocument/2006/relationships/hyperlink" Target="https://en.wikipedia.org/wiki/New_York_(state)" TargetMode="External"/><Relationship Id="rId12" Type="http://schemas.openxmlformats.org/officeDocument/2006/relationships/hyperlink" Target="https://en.wikipedia.org/wiki/New_Hampshire" TargetMode="External"/><Relationship Id="rId17" Type="http://schemas.openxmlformats.org/officeDocument/2006/relationships/hyperlink" Target="https://en.wikipedia.org/wiki/Princeton,_New_Jersey" TargetMode="External"/><Relationship Id="rId2" Type="http://schemas.openxmlformats.org/officeDocument/2006/relationships/hyperlink" Target="https://en.wikipedia.org/wiki/Brown_University" TargetMode="External"/><Relationship Id="rId16" Type="http://schemas.openxmlformats.org/officeDocument/2006/relationships/hyperlink" Target="https://en.wikipedia.org/wiki/Princeton_University" TargetMode="External"/><Relationship Id="rId20" Type="http://schemas.openxmlformats.org/officeDocument/2006/relationships/hyperlink" Target="https://en.wikipedia.org/wiki/Philadelph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New_York_City" TargetMode="External"/><Relationship Id="rId11" Type="http://schemas.openxmlformats.org/officeDocument/2006/relationships/hyperlink" Target="https://en.wikipedia.org/wiki/Hanover,_New_Hampshire" TargetMode="External"/><Relationship Id="rId24" Type="http://schemas.openxmlformats.org/officeDocument/2006/relationships/hyperlink" Target="https://en.wikipedia.org/wiki/Connecticut" TargetMode="External"/><Relationship Id="rId5" Type="http://schemas.openxmlformats.org/officeDocument/2006/relationships/hyperlink" Target="https://en.wikipedia.org/wiki/Columbia_University" TargetMode="External"/><Relationship Id="rId15" Type="http://schemas.openxmlformats.org/officeDocument/2006/relationships/hyperlink" Target="https://en.wikipedia.org/wiki/Massachusetts" TargetMode="External"/><Relationship Id="rId23" Type="http://schemas.openxmlformats.org/officeDocument/2006/relationships/hyperlink" Target="https://en.wikipedia.org/wiki/New_Haven,_Connecticut" TargetMode="External"/><Relationship Id="rId10" Type="http://schemas.openxmlformats.org/officeDocument/2006/relationships/hyperlink" Target="https://en.wikipedia.org/wiki/Dartmouth_College" TargetMode="External"/><Relationship Id="rId19" Type="http://schemas.openxmlformats.org/officeDocument/2006/relationships/hyperlink" Target="https://en.wikipedia.org/wiki/University_of_Pennsylvania" TargetMode="External"/><Relationship Id="rId4" Type="http://schemas.openxmlformats.org/officeDocument/2006/relationships/hyperlink" Target="https://en.wikipedia.org/wiki/Rhode_Island" TargetMode="External"/><Relationship Id="rId9" Type="http://schemas.openxmlformats.org/officeDocument/2006/relationships/hyperlink" Target="https://en.wikipedia.org/wiki/Ithaca,_New_York" TargetMode="External"/><Relationship Id="rId14" Type="http://schemas.openxmlformats.org/officeDocument/2006/relationships/hyperlink" Target="https://en.wikipedia.org/wiki/Cambridge,_Massachusetts" TargetMode="External"/><Relationship Id="rId22" Type="http://schemas.openxmlformats.org/officeDocument/2006/relationships/hyperlink" Target="https://en.wikipedia.org/wiki/Yale_University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Kulturne regije SAD-a</a:t>
            </a:r>
            <a:endParaRPr lang="hr-HR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8902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 descr="Abbildung 1: Tysons Corner und andere edge cities in der Washington Area (aus: Garreau, 1992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869" y="156626"/>
            <a:ext cx="4346262" cy="645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5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Tysons</a:t>
            </a:r>
            <a:r>
              <a:rPr lang="hr-HR" dirty="0" smtClean="0"/>
              <a:t> </a:t>
            </a:r>
            <a:r>
              <a:rPr lang="hr-HR" dirty="0" err="1" smtClean="0"/>
              <a:t>Corner</a:t>
            </a:r>
            <a:endParaRPr lang="hr-HR" dirty="0"/>
          </a:p>
        </p:txBody>
      </p:sp>
      <p:pic>
        <p:nvPicPr>
          <p:cNvPr id="1026" name="Picture 2" descr="Image result for tyson corner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71" y="1784798"/>
            <a:ext cx="4739409" cy="356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622" y="3480619"/>
            <a:ext cx="4684877" cy="311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77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804" y="1825625"/>
            <a:ext cx="5038391" cy="4351338"/>
          </a:xfrm>
        </p:spPr>
      </p:pic>
    </p:spTree>
    <p:extLst>
      <p:ext uri="{BB962C8B-B14F-4D97-AF65-F5344CB8AC3E}">
        <p14:creationId xmlns:p14="http://schemas.microsoft.com/office/powerpoint/2010/main" val="114547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231514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-2740742" y="1515500"/>
            <a:ext cx="10515600" cy="1325563"/>
          </a:xfrm>
        </p:spPr>
        <p:txBody>
          <a:bodyPr/>
          <a:lstStyle/>
          <a:p>
            <a:r>
              <a:rPr lang="hr-HR" dirty="0" smtClean="0"/>
              <a:t>Funkcije</a:t>
            </a:r>
            <a:endParaRPr lang="en-GB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Industrija (krupni centri </a:t>
            </a:r>
            <a:r>
              <a:rPr lang="hr-HR" dirty="0" err="1" smtClean="0"/>
              <a:t>Baltimor</a:t>
            </a:r>
            <a:r>
              <a:rPr lang="hr-HR" dirty="0" smtClean="0"/>
              <a:t>, </a:t>
            </a:r>
            <a:r>
              <a:rPr lang="hr-HR" dirty="0" err="1" smtClean="0"/>
              <a:t>Wilmington</a:t>
            </a:r>
            <a:r>
              <a:rPr lang="hr-HR" dirty="0" smtClean="0"/>
              <a:t>, NY, Boston, manji centri – Lawrence, MA - obuća, </a:t>
            </a:r>
            <a:r>
              <a:rPr lang="hr-HR" dirty="0" err="1" smtClean="0"/>
              <a:t>Lowell</a:t>
            </a:r>
            <a:r>
              <a:rPr lang="hr-HR" dirty="0" smtClean="0"/>
              <a:t>, MA- tekstil, </a:t>
            </a:r>
            <a:r>
              <a:rPr lang="hr-HR" dirty="0" err="1" smtClean="0"/>
              <a:t>Providence</a:t>
            </a:r>
            <a:r>
              <a:rPr lang="hr-HR" dirty="0" smtClean="0"/>
              <a:t>, RA - draguljarstvo)</a:t>
            </a:r>
          </a:p>
          <a:p>
            <a:r>
              <a:rPr lang="hr-HR" dirty="0" smtClean="0"/>
              <a:t>Financije i usluge</a:t>
            </a:r>
          </a:p>
          <a:p>
            <a:r>
              <a:rPr lang="hr-HR" dirty="0" smtClean="0"/>
              <a:t>obrazovanje </a:t>
            </a:r>
          </a:p>
          <a:p>
            <a:r>
              <a:rPr lang="hr-HR" dirty="0"/>
              <a:t>k</a:t>
            </a:r>
            <a:r>
              <a:rPr lang="hr-HR" dirty="0" smtClean="0"/>
              <a:t>ultura i zabava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4537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Garment</a:t>
            </a:r>
            <a:r>
              <a:rPr lang="hr-HR" dirty="0" smtClean="0"/>
              <a:t> </a:t>
            </a:r>
            <a:r>
              <a:rPr lang="hr-HR" dirty="0" err="1" smtClean="0"/>
              <a:t>district</a:t>
            </a:r>
            <a:r>
              <a:rPr lang="hr-HR" dirty="0" smtClean="0"/>
              <a:t> - područje između 5. i 9. avenije i 34. i 42. ulice u NY</a:t>
            </a:r>
            <a:endParaRPr lang="hr-HR" dirty="0"/>
          </a:p>
        </p:txBody>
      </p:sp>
      <p:pic>
        <p:nvPicPr>
          <p:cNvPr id="3074" name="Picture 2" descr="Image result for garment distric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596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098" name="Picture 2" descr="Slikovni rezultat za providence jewelry muse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136" y="1825625"/>
            <a:ext cx="579572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12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Massachusetts Miracle</a:t>
            </a:r>
            <a:br>
              <a:rPr lang="en-GB" dirty="0"/>
            </a:b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73" y="2063664"/>
            <a:ext cx="3664527" cy="3657198"/>
          </a:xfrm>
        </p:spPr>
      </p:pic>
      <p:sp>
        <p:nvSpPr>
          <p:cNvPr id="3" name="TekstniOkvir 2"/>
          <p:cNvSpPr txBox="1"/>
          <p:nvPr/>
        </p:nvSpPr>
        <p:spPr>
          <a:xfrm>
            <a:off x="1307690" y="2399071"/>
            <a:ext cx="44146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Brzi rast ekonomije u 1980-ima baziran na financijskim uslugama i </a:t>
            </a:r>
            <a:r>
              <a:rPr lang="hr-HR" dirty="0" err="1" smtClean="0"/>
              <a:t>high-tech</a:t>
            </a:r>
            <a:r>
              <a:rPr lang="hr-HR" dirty="0" smtClean="0"/>
              <a:t> industriji (često potaknutoj istraživanjima na </a:t>
            </a:r>
            <a:r>
              <a:rPr lang="hr-HR" dirty="0" err="1" smtClean="0"/>
              <a:t>Harvardskom</a:t>
            </a:r>
            <a:r>
              <a:rPr lang="hr-HR" dirty="0" smtClean="0"/>
              <a:t> sveučilištu i MIT) s koncentracijom u Bostonu i njegovim predgrađima uz cestu  </a:t>
            </a:r>
            <a:r>
              <a:rPr lang="en-GB" dirty="0" smtClean="0">
                <a:hlinkClick r:id="rId3" tooltip="Massachusetts Route 128"/>
              </a:rPr>
              <a:t>Route </a:t>
            </a:r>
            <a:r>
              <a:rPr lang="en-GB" dirty="0">
                <a:hlinkClick r:id="rId3" tooltip="Massachusetts Route 128"/>
              </a:rPr>
              <a:t>128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0684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790" y="1825625"/>
            <a:ext cx="4332419" cy="4351338"/>
          </a:xfrm>
        </p:spPr>
      </p:pic>
    </p:spTree>
    <p:extLst>
      <p:ext uri="{BB962C8B-B14F-4D97-AF65-F5344CB8AC3E}">
        <p14:creationId xmlns:p14="http://schemas.microsoft.com/office/powerpoint/2010/main" val="524237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Ivy</a:t>
            </a:r>
            <a:r>
              <a:rPr lang="hr-HR" dirty="0" smtClean="0"/>
              <a:t> </a:t>
            </a:r>
            <a:r>
              <a:rPr lang="hr-HR" dirty="0" err="1" smtClean="0"/>
              <a:t>League</a:t>
            </a:r>
            <a:endParaRPr lang="en-GB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52406"/>
              </p:ext>
            </p:extLst>
          </p:nvPr>
        </p:nvGraphicFramePr>
        <p:xfrm>
          <a:off x="2846624" y="1825625"/>
          <a:ext cx="2964241" cy="4351338"/>
        </p:xfrm>
        <a:graphic>
          <a:graphicData uri="http://schemas.openxmlformats.org/drawingml/2006/table">
            <a:tbl>
              <a:tblPr/>
              <a:tblGrid>
                <a:gridCol w="1223931"/>
                <a:gridCol w="1740310"/>
              </a:tblGrid>
              <a:tr h="565109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2" tooltip="Brown University"/>
                        </a:rPr>
                        <a:t>Brown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3" tooltip="Providence, Rhode Island"/>
                        </a:rPr>
                        <a:t>Providence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4" tooltip="Rhode Island"/>
                        </a:rPr>
                        <a:t>Rhode Island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65109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5" tooltip="Columbia University"/>
                        </a:rPr>
                        <a:t>Columbia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6" tooltip="New York City"/>
                        </a:rPr>
                        <a:t>New York City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7" tooltip="New York (state)"/>
                        </a:rPr>
                        <a:t>New York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95576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8" tooltip="Cornell University"/>
                        </a:rPr>
                        <a:t>Cornell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9" tooltip="Ithaca, New York"/>
                        </a:rPr>
                        <a:t>Ithaca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sng">
                          <a:solidFill>
                            <a:srgbClr val="0B0080"/>
                          </a:solidFill>
                          <a:effectLst/>
                          <a:hlinkClick r:id="rId7"/>
                        </a:rPr>
                        <a:t>New York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65109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0" tooltip="Dartmouth College"/>
                        </a:rPr>
                        <a:t>Dartmouth College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1" tooltip="Hanover, New Hampshire"/>
                        </a:rPr>
                        <a:t>Hanover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2" tooltip="New Hampshire"/>
                        </a:rPr>
                        <a:t>New Hampshire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65109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3" tooltip="Harvard University"/>
                        </a:rPr>
                        <a:t>Harvard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4" tooltip="Cambridge, Massachusetts"/>
                        </a:rPr>
                        <a:t>Cambridge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5" tooltip="Massachusetts"/>
                        </a:rPr>
                        <a:t>Massachusetts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95576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6" tooltip="Princeton University"/>
                        </a:rPr>
                        <a:t>Princeton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7" tooltip="Princeton, New Jersey"/>
                        </a:rPr>
                        <a:t>Princeton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8" tooltip="New Jersey"/>
                        </a:rPr>
                        <a:t>New Jersey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734641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19" tooltip="University of Pennsylvania"/>
                        </a:rPr>
                        <a:t>University of Pennsylvania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20" tooltip="Philadelphia"/>
                        </a:rPr>
                        <a:t>Philadelphia</a:t>
                      </a:r>
                      <a:r>
                        <a:rPr lang="en-GB" sz="1100">
                          <a:effectLst/>
                        </a:rPr>
                        <a:t>, </a:t>
                      </a:r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21" tooltip="Pennsylvania"/>
                        </a:rPr>
                        <a:t>Pennsylvania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65109">
                <a:tc>
                  <a:txBody>
                    <a:bodyPr/>
                    <a:lstStyle/>
                    <a:p>
                      <a:r>
                        <a:rPr lang="en-GB" sz="1100" u="none" strike="noStrike">
                          <a:solidFill>
                            <a:srgbClr val="0B0080"/>
                          </a:solidFill>
                          <a:effectLst/>
                          <a:hlinkClick r:id="rId22" tooltip="Yale University"/>
                        </a:rPr>
                        <a:t>Yale University</a:t>
                      </a:r>
                      <a:endParaRPr lang="en-GB" sz="110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u="none" strike="noStrike" dirty="0">
                          <a:solidFill>
                            <a:srgbClr val="0B0080"/>
                          </a:solidFill>
                          <a:effectLst/>
                          <a:hlinkClick r:id="rId23" tooltip="New Haven, Connecticut"/>
                        </a:rPr>
                        <a:t>New Haven</a:t>
                      </a:r>
                      <a:r>
                        <a:rPr lang="en-GB" sz="1100" dirty="0">
                          <a:effectLst/>
                        </a:rPr>
                        <a:t>, </a:t>
                      </a:r>
                      <a:r>
                        <a:rPr lang="en-GB" sz="1100" u="none" strike="noStrike" dirty="0">
                          <a:solidFill>
                            <a:srgbClr val="0B0080"/>
                          </a:solidFill>
                          <a:effectLst/>
                          <a:hlinkClick r:id="rId24" tooltip="Connecticut"/>
                        </a:rPr>
                        <a:t>Connecticut</a:t>
                      </a:r>
                      <a:endParaRPr lang="en-GB" sz="1100" dirty="0">
                        <a:effectLst/>
                      </a:endParaRPr>
                    </a:p>
                  </a:txBody>
                  <a:tcPr marL="56511" marR="56511" marT="28255" marB="28255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243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13969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Ivy</a:t>
            </a:r>
            <a:r>
              <a:rPr lang="hr-HR" dirty="0" smtClean="0"/>
              <a:t> </a:t>
            </a:r>
            <a:r>
              <a:rPr lang="hr-HR" dirty="0" err="1" smtClean="0"/>
              <a:t>Ligue</a:t>
            </a:r>
            <a:endParaRPr lang="hr-HR" dirty="0"/>
          </a:p>
        </p:txBody>
      </p:sp>
      <p:pic>
        <p:nvPicPr>
          <p:cNvPr id="2050" name="Picture 2" descr="Image resul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066" y="2047010"/>
            <a:ext cx="4507450" cy="36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746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Sveučilišta u području Bostona</a:t>
            </a:r>
            <a:endParaRPr lang="hr-HR" dirty="0"/>
          </a:p>
        </p:txBody>
      </p:sp>
      <p:pic>
        <p:nvPicPr>
          <p:cNvPr id="4098" name="Picture 2" descr="https://upload.wikimedia.org/wikipedia/commons/0/08/Boston_college_town_map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55" y="1520343"/>
            <a:ext cx="5081154" cy="4615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677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Broadway</a:t>
            </a:r>
            <a:r>
              <a:rPr lang="hr-HR" dirty="0" smtClean="0"/>
              <a:t> (40 tak kazališta s više od 500 mjesta koncentriranih uz ulicu </a:t>
            </a:r>
            <a:r>
              <a:rPr lang="hr-HR" dirty="0" err="1" smtClean="0"/>
              <a:t>Bradway</a:t>
            </a:r>
            <a:r>
              <a:rPr lang="hr-HR" dirty="0" smtClean="0"/>
              <a:t>)</a:t>
            </a:r>
            <a:endParaRPr lang="en-GB" dirty="0"/>
          </a:p>
        </p:txBody>
      </p:sp>
      <p:pic>
        <p:nvPicPr>
          <p:cNvPr id="3074" name="Picture 2" descr="Slikovni rezultat za broadway theatr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489" y="2238579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likovni rezultat za broadway theat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97" y="2884500"/>
            <a:ext cx="4975122" cy="323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079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Etničko šarenilo</a:t>
            </a:r>
            <a:endParaRPr lang="en-GB" dirty="0"/>
          </a:p>
        </p:txBody>
      </p:sp>
      <p:pic>
        <p:nvPicPr>
          <p:cNvPr id="2050" name="Picture 2" descr="Slikovni rezultat za little odessa new york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4406177" cy="283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likovni rezultat za little italy new y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344" y="135251"/>
            <a:ext cx="4519055" cy="338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6493" y="3659836"/>
            <a:ext cx="4268736" cy="3198164"/>
          </a:xfrm>
          <a:prstGeom prst="rect">
            <a:avLst/>
          </a:prstGeom>
        </p:spPr>
      </p:pic>
      <p:pic>
        <p:nvPicPr>
          <p:cNvPr id="1026" name="Picture 2" descr="Slikovni rezultat za spanish harle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26" y="3837445"/>
            <a:ext cx="3413535" cy="254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48677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0000"/>
                </a:solidFill>
              </a:rPr>
              <a:t>Seoski sjeveroistok</a:t>
            </a:r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306201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Bath</a:t>
            </a:r>
            <a:r>
              <a:rPr lang="hr-HR" dirty="0" smtClean="0"/>
              <a:t> </a:t>
            </a:r>
            <a:r>
              <a:rPr lang="hr-HR" dirty="0" err="1" smtClean="0"/>
              <a:t>Iron</a:t>
            </a:r>
            <a:r>
              <a:rPr lang="hr-HR" dirty="0" smtClean="0"/>
              <a:t> Works (BIW, 1884)</a:t>
            </a:r>
            <a:endParaRPr lang="en-GB" dirty="0"/>
          </a:p>
        </p:txBody>
      </p:sp>
      <p:pic>
        <p:nvPicPr>
          <p:cNvPr id="4098" name="Picture 2" descr="https://upload.wikimedia.org/wikipedia/commons/b/b7/Biw_aeria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542" y="1711576"/>
            <a:ext cx="5526958" cy="368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356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246" y="2187858"/>
            <a:ext cx="6096000" cy="40005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245" y="3224980"/>
            <a:ext cx="5284391" cy="3633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12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7634" y="2110760"/>
            <a:ext cx="4351338" cy="4351338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999" y="1474838"/>
            <a:ext cx="3503434" cy="466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91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122" name="Picture 2" descr="Slikovni rezultat za vermont dair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743994"/>
            <a:ext cx="59055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23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315" y="1825625"/>
            <a:ext cx="5871370" cy="4351338"/>
          </a:xfrm>
        </p:spPr>
      </p:pic>
    </p:spTree>
    <p:extLst>
      <p:ext uri="{BB962C8B-B14F-4D97-AF65-F5344CB8AC3E}">
        <p14:creationId xmlns:p14="http://schemas.microsoft.com/office/powerpoint/2010/main" val="2387579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0000"/>
                </a:solidFill>
              </a:rPr>
              <a:t>Megalopolis</a:t>
            </a:r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2050" name="Picture 2" descr="Slikovni rezultat za northeast megalopolis ma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940" y="1950316"/>
            <a:ext cx="351059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3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125" y="1991519"/>
            <a:ext cx="71437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897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Lake </a:t>
            </a:r>
            <a:r>
              <a:rPr lang="hr-HR" dirty="0" err="1" smtClean="0"/>
              <a:t>Placid</a:t>
            </a:r>
            <a:endParaRPr lang="en-GB" dirty="0"/>
          </a:p>
        </p:txBody>
      </p:sp>
      <p:pic>
        <p:nvPicPr>
          <p:cNvPr id="6146" name="Picture 2" descr="Slikovni rezultat za lake placi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559" y="2772697"/>
            <a:ext cx="5523192" cy="334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6991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6625" y="2039144"/>
            <a:ext cx="5238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117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 smtClean="0"/>
              <a:t>Ivy</a:t>
            </a:r>
            <a:r>
              <a:rPr lang="hr-HR" dirty="0" smtClean="0"/>
              <a:t> </a:t>
            </a:r>
            <a:r>
              <a:rPr lang="hr-HR" dirty="0" err="1" smtClean="0"/>
              <a:t>Ligue</a:t>
            </a:r>
            <a:endParaRPr lang="hr-HR" dirty="0"/>
          </a:p>
        </p:txBody>
      </p:sp>
      <p:pic>
        <p:nvPicPr>
          <p:cNvPr id="2050" name="Picture 2" descr="Image resul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066" y="2047010"/>
            <a:ext cx="4507450" cy="36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189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0000"/>
                </a:solidFill>
              </a:rPr>
              <a:t>Jezgra Srednjega zapada</a:t>
            </a:r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638756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3138984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Faza plovidbe i zaprežnih kola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609705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Luke na rijeci Ohio</a:t>
            </a:r>
            <a:endParaRPr lang="hr-HR" dirty="0"/>
          </a:p>
        </p:txBody>
      </p:sp>
      <p:pic>
        <p:nvPicPr>
          <p:cNvPr id="2050" name="Picture 2" descr="Slikovni rezultat za ohio river port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715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Epoha „željeznog konja”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170106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Illinois kanal 1848.</a:t>
            </a:r>
            <a:endParaRPr lang="en-GB" dirty="0"/>
          </a:p>
        </p:txBody>
      </p:sp>
      <p:pic>
        <p:nvPicPr>
          <p:cNvPr id="7170" name="Picture 2" descr="https://upload.wikimedia.org/wikipedia/commons/c/c5/Illinois-michigan-canal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087" y="1825625"/>
            <a:ext cx="512982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5661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Megalopolis – regija s kontinuiranim visokim stupnjem urbaniziranosti, koja se sastoji od niza centara (jezgri) koji se spajaju na rubovima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0841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Rast Chicaga nakon izgradnje željeznice (1852)</a:t>
            </a:r>
            <a:endParaRPr lang="en-GB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1850. – 30.000 st-ka</a:t>
            </a:r>
          </a:p>
          <a:p>
            <a:r>
              <a:rPr lang="hr-HR" dirty="0" smtClean="0"/>
              <a:t>1870.- 300.000 st-ka</a:t>
            </a:r>
          </a:p>
          <a:p>
            <a:r>
              <a:rPr lang="hr-HR" dirty="0" smtClean="0"/>
              <a:t>1890. – više od 1. </a:t>
            </a:r>
            <a:r>
              <a:rPr lang="hr-HR" dirty="0" err="1" smtClean="0"/>
              <a:t>mln</a:t>
            </a:r>
            <a:r>
              <a:rPr lang="hr-HR" dirty="0" smtClean="0"/>
              <a:t>. st-ka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54885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Epoha čeličnih pruga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8821013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1338823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Faza razvoja </a:t>
            </a:r>
            <a:r>
              <a:rPr lang="hr-HR" dirty="0"/>
              <a:t>c</a:t>
            </a:r>
            <a:r>
              <a:rPr lang="hr-HR" dirty="0" smtClean="0"/>
              <a:t>estovnog i zračnog prijevoza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2668675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Epoha informatičke tehnologije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34354127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i="1" dirty="0" err="1" smtClean="0">
                <a:solidFill>
                  <a:srgbClr val="FF0000"/>
                </a:solidFill>
              </a:rPr>
              <a:t>Country</a:t>
            </a:r>
            <a:r>
              <a:rPr lang="hr-HR" i="1" dirty="0" smtClean="0">
                <a:solidFill>
                  <a:srgbClr val="FF0000"/>
                </a:solidFill>
              </a:rPr>
              <a:t> </a:t>
            </a:r>
            <a:r>
              <a:rPr lang="hr-HR" dirty="0" smtClean="0">
                <a:solidFill>
                  <a:srgbClr val="FF0000"/>
                </a:solidFill>
              </a:rPr>
              <a:t>jug</a:t>
            </a:r>
            <a:endParaRPr lang="hr-HR" i="1" dirty="0">
              <a:solidFill>
                <a:srgbClr val="FF0000"/>
              </a:solidFill>
            </a:endParaRPr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95553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2290" name="Picture 2" descr="Image result for contemporary ancestor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209" y="2146563"/>
            <a:ext cx="5811982" cy="463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05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3318" name="Picture 6" descr="Image result for country nashvill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97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4340" name="Picture 4" descr="Image result for grand ole opry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145" y="1825625"/>
            <a:ext cx="818370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5362" name="Picture 2" descr="Image result for memphis musi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573" y="1690688"/>
            <a:ext cx="524154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54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074" name="Picture 2" descr="Boswas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197" y="365124"/>
            <a:ext cx="4668699" cy="622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09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6386" name="Picture 2" descr="Image result for memphis gracelan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467769"/>
            <a:ext cx="60960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33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21508" name="Picture 4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161925"/>
            <a:ext cx="868045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77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TenTom</a:t>
            </a:r>
            <a:r>
              <a:rPr lang="hr-HR" dirty="0" smtClean="0"/>
              <a:t> – 10 </a:t>
            </a:r>
            <a:r>
              <a:rPr lang="hr-HR" dirty="0" err="1" smtClean="0"/>
              <a:t>prevodnica</a:t>
            </a:r>
            <a:r>
              <a:rPr lang="hr-HR" dirty="0"/>
              <a:t> </a:t>
            </a:r>
            <a:r>
              <a:rPr lang="hr-HR" dirty="0" smtClean="0"/>
              <a:t>na 104 m, dužina 377 km</a:t>
            </a:r>
            <a:endParaRPr lang="hr-H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911" y="1600201"/>
            <a:ext cx="3536178" cy="4525963"/>
          </a:xfrm>
        </p:spPr>
      </p:pic>
    </p:spTree>
    <p:extLst>
      <p:ext uri="{BB962C8B-B14F-4D97-AF65-F5344CB8AC3E}">
        <p14:creationId xmlns:p14="http://schemas.microsoft.com/office/powerpoint/2010/main" val="220575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7410" name="Picture 2" descr="Image result for auto factories in u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718" y="1825625"/>
            <a:ext cx="580656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00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8434" name="Picture 2" descr="Image result for auto factories in u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2362994"/>
            <a:ext cx="57150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0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342907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rgbClr val="FF0000"/>
                </a:solidFill>
              </a:rPr>
              <a:t>Sun </a:t>
            </a:r>
            <a:r>
              <a:rPr lang="hr-HR" dirty="0" err="1">
                <a:solidFill>
                  <a:srgbClr val="FF0000"/>
                </a:solidFill>
              </a:rPr>
              <a:t>belt</a:t>
            </a:r>
            <a:endParaRPr lang="hr-HR" dirty="0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366411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2050" name="Picture 2" descr="The Sun Belt, highlighted in re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032" y="2337955"/>
            <a:ext cx="5418798" cy="335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2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8" name="Picture 4" descr="Image result for bible bel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829" y="2312062"/>
            <a:ext cx="6390400" cy="410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6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4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38175" y="1600201"/>
            <a:ext cx="6715650" cy="4525963"/>
          </a:xfrm>
        </p:spPr>
      </p:pic>
    </p:spTree>
    <p:extLst>
      <p:ext uri="{BB962C8B-B14F-4D97-AF65-F5344CB8AC3E}">
        <p14:creationId xmlns:p14="http://schemas.microsoft.com/office/powerpoint/2010/main" val="197028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122" name="Picture 2" descr="Slikovni rezultat za boswash at nigh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909" y="1027906"/>
            <a:ext cx="7412181" cy="555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50327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89950" y="1600201"/>
            <a:ext cx="6012100" cy="4525963"/>
          </a:xfrm>
        </p:spPr>
      </p:pic>
    </p:spTree>
    <p:extLst>
      <p:ext uri="{BB962C8B-B14F-4D97-AF65-F5344CB8AC3E}">
        <p14:creationId xmlns:p14="http://schemas.microsoft.com/office/powerpoint/2010/main" val="108388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RS" altLang="sr-Latn-RS" smtClean="0"/>
          </a:p>
        </p:txBody>
      </p:sp>
      <p:pic>
        <p:nvPicPr>
          <p:cNvPr id="7172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161925"/>
            <a:ext cx="8680450" cy="653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584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59888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Lockheed Martin, </a:t>
            </a:r>
            <a:r>
              <a:rPr lang="hr-HR" dirty="0" err="1" smtClean="0"/>
              <a:t>Marietta</a:t>
            </a:r>
            <a:r>
              <a:rPr lang="hr-HR" dirty="0" smtClean="0"/>
              <a:t>, </a:t>
            </a:r>
            <a:r>
              <a:rPr lang="hr-HR" dirty="0" err="1" smtClean="0"/>
              <a:t>Georgia</a:t>
            </a:r>
            <a:endParaRPr lang="hr-HR" dirty="0"/>
          </a:p>
        </p:txBody>
      </p:sp>
      <p:pic>
        <p:nvPicPr>
          <p:cNvPr id="3074" name="Picture 2" descr="Image result for lockheed martin mariett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826" y="1825625"/>
            <a:ext cx="652234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55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146" name="Picture 2" descr="Image result for norfolk shipyar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2286794"/>
            <a:ext cx="61341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70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Atlanta</a:t>
            </a:r>
            <a:endParaRPr lang="hr-HR" dirty="0"/>
          </a:p>
        </p:txBody>
      </p:sp>
      <p:pic>
        <p:nvPicPr>
          <p:cNvPr id="7170" name="Picture 2" descr="https://upload.wikimedia.org/wikipedia/commons/d/dd/TECHATLC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24991"/>
            <a:ext cx="4827716" cy="1965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upload.wikimedia.org/wikipedia/commons/thumb/d/d4/Siege-Coke-Atlanta-Nov2007.JPG/170px-Siege-Coke-Atlanta-Nov2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119" y="125222"/>
            <a:ext cx="3029183" cy="404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upload.wikimedia.org/wikipedia/commons/thumb/d/d7/CNN_Atlanta_Newsroom.jpg/220px-CNN_Atlanta_Newsroo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802" y="4384964"/>
            <a:ext cx="20955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36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42" name="Picture 2" descr="https://upload.wikimedia.org/wikipedia/commons/thumb/9/94/Cities_with_the_highest_percentage_of_Blacks_or_African_Americans.svg/1161px-Cities_with_the_highest_percentage_of_Blacks_or_African_Americans.svg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26" y="1825625"/>
            <a:ext cx="847634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8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8194" name="Picture 2" descr="Census Bureau 2000, Cajuns in the United States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727" y="2618509"/>
            <a:ext cx="4951943" cy="35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5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AutoShape 2" descr="Image result for confederate fla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9220" name="Picture 4" descr="https://upload.wikimedia.org/wikipedia/commons/thumb/9/9a/Confederate_Rebel_Flag.svg/220px-Confederate_Rebel_Flag.svg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85" y="2100733"/>
            <a:ext cx="6111588" cy="386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0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279822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dirty="0"/>
              <a:t>Sjeveroistočni megalopolis (koridor Boston-Washington, koridor </a:t>
            </a:r>
            <a:r>
              <a:rPr lang="hr-HR" sz="2800" dirty="0" err="1"/>
              <a:t>BosWash</a:t>
            </a:r>
            <a:r>
              <a:rPr lang="hr-HR" sz="2800" dirty="0"/>
              <a:t>)</a:t>
            </a:r>
            <a:br>
              <a:rPr lang="hr-HR" sz="2800" dirty="0"/>
            </a:br>
            <a:endParaRPr lang="en-GB" sz="28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err="1" smtClean="0"/>
              <a:t>Portsmouth</a:t>
            </a:r>
            <a:r>
              <a:rPr lang="hr-HR" dirty="0" smtClean="0"/>
              <a:t> (NH)– Washington DC</a:t>
            </a:r>
          </a:p>
          <a:p>
            <a:r>
              <a:rPr lang="hr-HR" dirty="0" smtClean="0"/>
              <a:t>52 </a:t>
            </a:r>
            <a:r>
              <a:rPr lang="hr-HR" dirty="0" err="1" smtClean="0"/>
              <a:t>mln</a:t>
            </a:r>
            <a:r>
              <a:rPr lang="hr-HR" dirty="0" smtClean="0"/>
              <a:t> st-ka</a:t>
            </a:r>
          </a:p>
          <a:p>
            <a:r>
              <a:rPr lang="hr-HR" dirty="0" smtClean="0"/>
              <a:t>16% st-ka na manje od 2% teritorija zemlje</a:t>
            </a:r>
          </a:p>
          <a:p>
            <a:r>
              <a:rPr lang="hr-HR" dirty="0" smtClean="0"/>
              <a:t>390 st-ka na kv. km.</a:t>
            </a:r>
          </a:p>
          <a:p>
            <a:r>
              <a:rPr lang="hr-HR" dirty="0" smtClean="0"/>
              <a:t>11 država+ Washington DC</a:t>
            </a:r>
          </a:p>
          <a:p>
            <a:r>
              <a:rPr lang="hr-HR" dirty="0" smtClean="0"/>
              <a:t>20% BDP-a SAD-a</a:t>
            </a:r>
          </a:p>
          <a:p>
            <a:r>
              <a:rPr lang="hr-HR" dirty="0" smtClean="0"/>
              <a:t>40% komercijalnog zračnog prometa</a:t>
            </a:r>
          </a:p>
          <a:p>
            <a:r>
              <a:rPr lang="hr-HR" dirty="0" smtClean="0"/>
              <a:t>40% izvoza</a:t>
            </a:r>
          </a:p>
          <a:p>
            <a:r>
              <a:rPr lang="hr-HR" dirty="0" smtClean="0"/>
              <a:t>5 gradova s više od 0,5 </a:t>
            </a:r>
            <a:r>
              <a:rPr lang="hr-HR" dirty="0" err="1" smtClean="0"/>
              <a:t>mln</a:t>
            </a:r>
            <a:r>
              <a:rPr lang="hr-HR" dirty="0" smtClean="0"/>
              <a:t> st-ka: NY – 8,6 </a:t>
            </a:r>
            <a:r>
              <a:rPr lang="hr-HR" dirty="0" err="1" smtClean="0"/>
              <a:t>mln</a:t>
            </a:r>
            <a:r>
              <a:rPr lang="hr-HR" dirty="0" smtClean="0"/>
              <a:t>, </a:t>
            </a:r>
            <a:r>
              <a:rPr lang="hr-HR" dirty="0" err="1" smtClean="0"/>
              <a:t>Philadephia</a:t>
            </a:r>
            <a:r>
              <a:rPr lang="hr-HR" dirty="0" smtClean="0"/>
              <a:t> </a:t>
            </a:r>
            <a:r>
              <a:rPr lang="hr-HR" dirty="0" smtClean="0"/>
              <a:t>– 1,6 </a:t>
            </a:r>
            <a:r>
              <a:rPr lang="hr-HR" dirty="0" err="1" smtClean="0"/>
              <a:t>mln</a:t>
            </a:r>
            <a:r>
              <a:rPr lang="hr-HR" dirty="0" smtClean="0"/>
              <a:t>, Washington DC – </a:t>
            </a:r>
            <a:r>
              <a:rPr lang="en-GB" dirty="0" smtClean="0"/>
              <a:t>69</a:t>
            </a:r>
            <a:r>
              <a:rPr lang="hr-HR" dirty="0" smtClean="0"/>
              <a:t>4 000, Boston – 673 000, </a:t>
            </a:r>
            <a:r>
              <a:rPr lang="hr-HR" dirty="0" err="1" smtClean="0"/>
              <a:t>Baltimor</a:t>
            </a:r>
            <a:r>
              <a:rPr lang="hr-HR" dirty="0" smtClean="0"/>
              <a:t> – 621 000 (brojke su zaokružene)</a:t>
            </a:r>
          </a:p>
          <a:p>
            <a:r>
              <a:rPr lang="hr-HR" dirty="0" smtClean="0"/>
              <a:t>15 metropolitanskih statističkih područja s više od 50.000 st-ka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75062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>
                <a:solidFill>
                  <a:srgbClr val="FF0000"/>
                </a:solidFill>
              </a:rPr>
              <a:t>Tropska Florida</a:t>
            </a:r>
            <a:endParaRPr lang="hr-HR" dirty="0">
              <a:solidFill>
                <a:srgbClr val="FF0000"/>
              </a:solidFill>
            </a:endParaRPr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301542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446" y="365125"/>
            <a:ext cx="2507466" cy="3917136"/>
          </a:xfr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667641"/>
            <a:ext cx="3810000" cy="272415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73571"/>
            <a:ext cx="2996045" cy="3115887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438" y="3564081"/>
            <a:ext cx="1771753" cy="2735695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904" y="4316098"/>
            <a:ext cx="4400550" cy="298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1266" name="Picture 2" descr="https://floridamemory.com/fpc/postcard/PC0732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436" y="-128703"/>
            <a:ext cx="9293858" cy="596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3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6146" name="Picture 2" descr="Slikovni rezultat za key west brid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206" y="659363"/>
            <a:ext cx="3885511" cy="5912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03775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89950" y="1600201"/>
            <a:ext cx="6012100" cy="4525963"/>
          </a:xfrm>
        </p:spPr>
      </p:pic>
    </p:spTree>
    <p:extLst>
      <p:ext uri="{BB962C8B-B14F-4D97-AF65-F5344CB8AC3E}">
        <p14:creationId xmlns:p14="http://schemas.microsoft.com/office/powerpoint/2010/main" val="116983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170" name="Picture 2" descr="Slikovni rezultat za florida retiremen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56" y="845993"/>
            <a:ext cx="4048125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Slikovni rezultat za florida retirement"/>
          <p:cNvSpPr>
            <a:spLocks noChangeAspect="1" noChangeArrowheads="1"/>
          </p:cNvSpPr>
          <p:nvPr/>
        </p:nvSpPr>
        <p:spPr bwMode="auto">
          <a:xfrm>
            <a:off x="553605" y="336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5" name="AutoShape 6" descr="Slikovni rezultat za florida retireme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7176" name="Picture 8" descr="Slikovni rezultat za florida retiremen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545" y="1224252"/>
            <a:ext cx="5202382" cy="345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Retire to Florida, Retirement Communities, Senior Living Faciliti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90" y="4065298"/>
            <a:ext cx="3389891" cy="25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230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Rezervirano mjesto sadržaja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932" y="1825625"/>
            <a:ext cx="5780135" cy="4351338"/>
          </a:xfrm>
        </p:spPr>
      </p:pic>
    </p:spTree>
    <p:extLst>
      <p:ext uri="{BB962C8B-B14F-4D97-AF65-F5344CB8AC3E}">
        <p14:creationId xmlns:p14="http://schemas.microsoft.com/office/powerpoint/2010/main" val="48731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Rubni grad (</a:t>
            </a:r>
            <a:r>
              <a:rPr lang="hr-HR" dirty="0" err="1" smtClean="0"/>
              <a:t>edge</a:t>
            </a:r>
            <a:r>
              <a:rPr lang="hr-HR" dirty="0" smtClean="0"/>
              <a:t> </a:t>
            </a:r>
            <a:r>
              <a:rPr lang="hr-HR" dirty="0" err="1" smtClean="0"/>
              <a:t>city</a:t>
            </a:r>
            <a:r>
              <a:rPr lang="hr-HR" dirty="0" smtClean="0"/>
              <a:t>) – koncentracija poslovnih, trgovačkih ili zabavnih funkcija izvan gradskoga područja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4259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402</Words>
  <Application>Microsoft Office PowerPoint</Application>
  <PresentationFormat>Široki zaslon</PresentationFormat>
  <Paragraphs>67</Paragraphs>
  <Slides>75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75</vt:i4>
      </vt:variant>
    </vt:vector>
  </HeadingPairs>
  <TitlesOfParts>
    <vt:vector size="79" baseType="lpstr">
      <vt:lpstr>Arial</vt:lpstr>
      <vt:lpstr>Calibri</vt:lpstr>
      <vt:lpstr>Calibri Light</vt:lpstr>
      <vt:lpstr>Tema sustava Office</vt:lpstr>
      <vt:lpstr>Kulturne regije SAD-a</vt:lpstr>
      <vt:lpstr>PowerPointova prezentacija</vt:lpstr>
      <vt:lpstr>Megalopolis</vt:lpstr>
      <vt:lpstr>PowerPointova prezentacija</vt:lpstr>
      <vt:lpstr>PowerPointova prezentacija</vt:lpstr>
      <vt:lpstr>PowerPointova prezentacija</vt:lpstr>
      <vt:lpstr>Sjeveroistočni megalopolis (koridor Boston-Washington, koridor BosWash) </vt:lpstr>
      <vt:lpstr>PowerPointova prezentacija</vt:lpstr>
      <vt:lpstr>PowerPointova prezentacija</vt:lpstr>
      <vt:lpstr>PowerPointova prezentacija</vt:lpstr>
      <vt:lpstr>Tysons Corner</vt:lpstr>
      <vt:lpstr>PowerPointova prezentacija</vt:lpstr>
      <vt:lpstr>PowerPointova prezentacija</vt:lpstr>
      <vt:lpstr>Funkcije</vt:lpstr>
      <vt:lpstr>Garment district - područje između 5. i 9. avenije i 34. i 42. ulice u NY</vt:lpstr>
      <vt:lpstr>PowerPointova prezentacija</vt:lpstr>
      <vt:lpstr>Massachusetts Miracle </vt:lpstr>
      <vt:lpstr>PowerPointova prezentacija</vt:lpstr>
      <vt:lpstr>Ivy League</vt:lpstr>
      <vt:lpstr>Ivy Ligue</vt:lpstr>
      <vt:lpstr>Sveučilišta u području Bostona</vt:lpstr>
      <vt:lpstr>Broadway (40 tak kazališta s više od 500 mjesta koncentriranih uz ulicu Bradway)</vt:lpstr>
      <vt:lpstr>Etničko šarenilo</vt:lpstr>
      <vt:lpstr>Seoski sjeveroistok</vt:lpstr>
      <vt:lpstr>Bath Iron Works (BIW, 1884)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Lake Placid</vt:lpstr>
      <vt:lpstr>PowerPointova prezentacija</vt:lpstr>
      <vt:lpstr>Ivy Ligue</vt:lpstr>
      <vt:lpstr>Jezgra Srednjega zapada</vt:lpstr>
      <vt:lpstr>PowerPointova prezentacija</vt:lpstr>
      <vt:lpstr>Faza plovidbe i zaprežnih kola</vt:lpstr>
      <vt:lpstr>Luke na rijeci Ohio</vt:lpstr>
      <vt:lpstr>Epoha „željeznog konja”</vt:lpstr>
      <vt:lpstr>Illinois kanal 1848.</vt:lpstr>
      <vt:lpstr>Rast Chicaga nakon izgradnje željeznice (1852)</vt:lpstr>
      <vt:lpstr>Epoha čeličnih pruga</vt:lpstr>
      <vt:lpstr>PowerPointova prezentacija</vt:lpstr>
      <vt:lpstr>Faza razvoja cestovnog i zračnog prijevoza</vt:lpstr>
      <vt:lpstr>Epoha informatičke tehnologije</vt:lpstr>
      <vt:lpstr>Country jug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TenTom – 10 prevodnica na 104 m, dužina 377 km</vt:lpstr>
      <vt:lpstr>PowerPointova prezentacija</vt:lpstr>
      <vt:lpstr>PowerPointova prezentacija</vt:lpstr>
      <vt:lpstr>PowerPointova prezentacija</vt:lpstr>
      <vt:lpstr>Sun belt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Lockheed Martin, Marietta, Georgia</vt:lpstr>
      <vt:lpstr>PowerPointova prezentacija</vt:lpstr>
      <vt:lpstr>Atlanta</vt:lpstr>
      <vt:lpstr>PowerPointova prezentacija</vt:lpstr>
      <vt:lpstr>PowerPointova prezentacija</vt:lpstr>
      <vt:lpstr>PowerPointova prezentacija</vt:lpstr>
      <vt:lpstr>PowerPointova prezentacija</vt:lpstr>
      <vt:lpstr>Tropska Florida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prezentacija</dc:title>
  <dc:creator>Laura Šakaja</dc:creator>
  <cp:lastModifiedBy>Laura Šakaja</cp:lastModifiedBy>
  <cp:revision>31</cp:revision>
  <dcterms:created xsi:type="dcterms:W3CDTF">2016-01-23T00:07:23Z</dcterms:created>
  <dcterms:modified xsi:type="dcterms:W3CDTF">2019-01-15T06:04:58Z</dcterms:modified>
</cp:coreProperties>
</file>